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6" r:id="rId4"/>
  </p:sldMasterIdLst>
  <p:notesMasterIdLst>
    <p:notesMasterId r:id="rId17"/>
  </p:notesMasterIdLst>
  <p:handoutMasterIdLst>
    <p:handoutMasterId r:id="rId18"/>
  </p:handoutMasterIdLst>
  <p:sldIdLst>
    <p:sldId id="256" r:id="rId5"/>
    <p:sldId id="277" r:id="rId6"/>
    <p:sldId id="278" r:id="rId7"/>
    <p:sldId id="295" r:id="rId8"/>
    <p:sldId id="261" r:id="rId9"/>
    <p:sldId id="270" r:id="rId10"/>
    <p:sldId id="264" r:id="rId11"/>
    <p:sldId id="296" r:id="rId12"/>
    <p:sldId id="297" r:id="rId13"/>
    <p:sldId id="298" r:id="rId14"/>
    <p:sldId id="299" r:id="rId15"/>
    <p:sldId id="30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Автор" initials="А"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09" autoAdjust="0"/>
  </p:normalViewPr>
  <p:slideViewPr>
    <p:cSldViewPr snapToGrid="0">
      <p:cViewPr varScale="1">
        <p:scale>
          <a:sx n="150" d="100"/>
          <a:sy n="150" d="100"/>
        </p:scale>
        <p:origin x="702" y="12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12/3/2024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504940" y="2593340"/>
            <a:ext cx="4941771" cy="1122202"/>
          </a:xfrm>
        </p:spPr>
        <p:txBody>
          <a:bodyPr/>
          <a:lstStyle/>
          <a:p>
            <a:r>
              <a:rPr lang="en-US" sz="5400" dirty="0" err="1"/>
              <a:t>Skillforge</a:t>
            </a:r>
            <a:endParaRPr lang="en-US" sz="5400"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555741" y="3715542"/>
            <a:ext cx="4941770" cy="396660"/>
          </a:xfrm>
        </p:spPr>
        <p:txBody>
          <a:bodyPr>
            <a:normAutofit fontScale="92500" lnSpcReduction="10000"/>
          </a:bodyPr>
          <a:lstStyle/>
          <a:p>
            <a:r>
              <a:rPr lang="en-US" sz="2400" dirty="0"/>
              <a:t>Vision and Scope</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1028591-8298-E8A8-A409-CB43F308EF5A}"/>
              </a:ext>
            </a:extLst>
          </p:cNvPr>
          <p:cNvSpPr>
            <a:spLocks noGrp="1"/>
          </p:cNvSpPr>
          <p:nvPr>
            <p:ph type="title"/>
          </p:nvPr>
        </p:nvSpPr>
        <p:spPr>
          <a:xfrm>
            <a:off x="1885156" y="365126"/>
            <a:ext cx="8421688" cy="1044573"/>
          </a:xfrm>
        </p:spPr>
        <p:txBody>
          <a:bodyPr/>
          <a:lstStyle/>
          <a:p>
            <a:r>
              <a:rPr lang="en-US" dirty="0"/>
              <a:t>Use cases</a:t>
            </a:r>
            <a:endParaRPr lang="uk-UA" dirty="0"/>
          </a:p>
        </p:txBody>
      </p:sp>
      <p:sp>
        <p:nvSpPr>
          <p:cNvPr id="3" name="Місце для тексту 2">
            <a:extLst>
              <a:ext uri="{FF2B5EF4-FFF2-40B4-BE49-F238E27FC236}">
                <a16:creationId xmlns:a16="http://schemas.microsoft.com/office/drawing/2014/main" id="{29336771-25D1-CAE0-6FBD-5DF963969F38}"/>
              </a:ext>
            </a:extLst>
          </p:cNvPr>
          <p:cNvSpPr>
            <a:spLocks noGrp="1"/>
          </p:cNvSpPr>
          <p:nvPr>
            <p:ph type="body" idx="1"/>
          </p:nvPr>
        </p:nvSpPr>
        <p:spPr>
          <a:xfrm>
            <a:off x="1243104" y="1414463"/>
            <a:ext cx="2882475" cy="1117600"/>
          </a:xfrm>
        </p:spPr>
        <p:txBody>
          <a:bodyPr/>
          <a:lstStyle/>
          <a:p>
            <a:pPr algn="ctr"/>
            <a:r>
              <a:rPr lang="en-US" dirty="0"/>
              <a:t>Use case 1:</a:t>
            </a:r>
          </a:p>
          <a:p>
            <a:pPr algn="ctr"/>
            <a:r>
              <a:rPr lang="en-US" dirty="0"/>
              <a:t>"Quickly Learning a Useful Skill"</a:t>
            </a:r>
          </a:p>
        </p:txBody>
      </p:sp>
      <p:sp>
        <p:nvSpPr>
          <p:cNvPr id="4" name="Місце для вмісту 3">
            <a:extLst>
              <a:ext uri="{FF2B5EF4-FFF2-40B4-BE49-F238E27FC236}">
                <a16:creationId xmlns:a16="http://schemas.microsoft.com/office/drawing/2014/main" id="{22AB69F1-526D-2886-7487-A1DD1EA651C9}"/>
              </a:ext>
            </a:extLst>
          </p:cNvPr>
          <p:cNvSpPr>
            <a:spLocks noGrp="1"/>
          </p:cNvSpPr>
          <p:nvPr>
            <p:ph sz="half" idx="2"/>
          </p:nvPr>
        </p:nvSpPr>
        <p:spPr>
          <a:xfrm>
            <a:off x="1243104" y="2577704"/>
            <a:ext cx="2882475" cy="3254769"/>
          </a:xfrm>
        </p:spPr>
        <p:txBody>
          <a:bodyPr>
            <a:normAutofit fontScale="92500" lnSpcReduction="10000"/>
          </a:bodyPr>
          <a:lstStyle/>
          <a:p>
            <a:r>
              <a:rPr lang="en-US" dirty="0"/>
              <a:t>Pavel:</a:t>
            </a:r>
          </a:p>
          <a:p>
            <a:r>
              <a:rPr lang="en-US" dirty="0"/>
              <a:t>Logs into the platform looking for "quick marketing training."</a:t>
            </a:r>
          </a:p>
          <a:p>
            <a:r>
              <a:rPr lang="en-US" dirty="0"/>
              <a:t>Finds a mini-course: "Creating Banners in Canva in 15 Minutes."</a:t>
            </a:r>
          </a:p>
          <a:p>
            <a:r>
              <a:rPr lang="en-US" dirty="0"/>
              <a:t>Watches the video tutorial and completes a task in Canva.</a:t>
            </a:r>
          </a:p>
          <a:p>
            <a:r>
              <a:rPr lang="en-US" dirty="0"/>
              <a:t>Receives system feedback on improving his result.</a:t>
            </a:r>
          </a:p>
          <a:p>
            <a:r>
              <a:rPr lang="en-US" dirty="0"/>
              <a:t>Outcome: In just 15 minutes, Pasha learns to create cool banners, which he can now use for his project.</a:t>
            </a:r>
          </a:p>
          <a:p>
            <a:endParaRPr lang="uk-UA" dirty="0"/>
          </a:p>
        </p:txBody>
      </p:sp>
      <p:sp>
        <p:nvSpPr>
          <p:cNvPr id="5" name="Місце для тексту 4">
            <a:extLst>
              <a:ext uri="{FF2B5EF4-FFF2-40B4-BE49-F238E27FC236}">
                <a16:creationId xmlns:a16="http://schemas.microsoft.com/office/drawing/2014/main" id="{2E9B2699-922D-18CA-1262-4B7170E703B3}"/>
              </a:ext>
            </a:extLst>
          </p:cNvPr>
          <p:cNvSpPr>
            <a:spLocks noGrp="1"/>
          </p:cNvSpPr>
          <p:nvPr>
            <p:ph type="body" sz="quarter" idx="3"/>
          </p:nvPr>
        </p:nvSpPr>
        <p:spPr>
          <a:xfrm>
            <a:off x="4565651" y="1482330"/>
            <a:ext cx="3168650" cy="1044573"/>
          </a:xfrm>
        </p:spPr>
        <p:txBody>
          <a:bodyPr/>
          <a:lstStyle/>
          <a:p>
            <a:pPr algn="ctr"/>
            <a:r>
              <a:rPr lang="en-US" dirty="0"/>
              <a:t>Use case 2:</a:t>
            </a:r>
          </a:p>
          <a:p>
            <a:pPr algn="ctr"/>
            <a:r>
              <a:rPr lang="en-US" dirty="0"/>
              <a:t>"Creating Micro-courses"</a:t>
            </a:r>
          </a:p>
        </p:txBody>
      </p:sp>
      <p:sp>
        <p:nvSpPr>
          <p:cNvPr id="6" name="Місце для вмісту 5">
            <a:extLst>
              <a:ext uri="{FF2B5EF4-FFF2-40B4-BE49-F238E27FC236}">
                <a16:creationId xmlns:a16="http://schemas.microsoft.com/office/drawing/2014/main" id="{38B6CA57-9497-D6E3-87EB-5CDF9CBA8A71}"/>
              </a:ext>
            </a:extLst>
          </p:cNvPr>
          <p:cNvSpPr>
            <a:spLocks noGrp="1"/>
          </p:cNvSpPr>
          <p:nvPr>
            <p:ph sz="quarter" idx="4"/>
          </p:nvPr>
        </p:nvSpPr>
        <p:spPr>
          <a:xfrm>
            <a:off x="4647665" y="2577704"/>
            <a:ext cx="2896671" cy="3254769"/>
          </a:xfrm>
        </p:spPr>
        <p:txBody>
          <a:bodyPr>
            <a:normAutofit fontScale="92500" lnSpcReduction="20000"/>
          </a:bodyPr>
          <a:lstStyle/>
          <a:p>
            <a:r>
              <a:rPr lang="en-US" dirty="0"/>
              <a:t>Stanislav:</a:t>
            </a:r>
          </a:p>
          <a:p>
            <a:r>
              <a:rPr lang="en-US" dirty="0"/>
              <a:t>Registers as an instructor on the platform.</a:t>
            </a:r>
          </a:p>
          <a:p>
            <a:r>
              <a:rPr lang="en-US" dirty="0"/>
              <a:t>Downloads additional tools for course creation.</a:t>
            </a:r>
          </a:p>
          <a:p>
            <a:r>
              <a:rPr lang="en-US" dirty="0"/>
              <a:t>Creates a course: "SQL Basics in 10 Minutes."</a:t>
            </a:r>
          </a:p>
          <a:p>
            <a:r>
              <a:rPr lang="en-US" dirty="0"/>
              <a:t>Adds a practical task: "Write a query to retrieve data."</a:t>
            </a:r>
          </a:p>
          <a:p>
            <a:r>
              <a:rPr lang="en-US" dirty="0"/>
              <a:t>Gets feedback from students on how to improve his lessons.</a:t>
            </a:r>
          </a:p>
          <a:p>
            <a:r>
              <a:rPr lang="en-US" dirty="0"/>
              <a:t>Outcome: The course becomes popular, motivating Stanislav to create more lessons.</a:t>
            </a:r>
          </a:p>
          <a:p>
            <a:endParaRPr lang="uk-UA" dirty="0"/>
          </a:p>
        </p:txBody>
      </p:sp>
      <p:sp>
        <p:nvSpPr>
          <p:cNvPr id="7" name="Місце для тексту 6">
            <a:extLst>
              <a:ext uri="{FF2B5EF4-FFF2-40B4-BE49-F238E27FC236}">
                <a16:creationId xmlns:a16="http://schemas.microsoft.com/office/drawing/2014/main" id="{0C3D62EF-8108-32F5-B4CD-42B0735770E1}"/>
              </a:ext>
            </a:extLst>
          </p:cNvPr>
          <p:cNvSpPr>
            <a:spLocks noGrp="1"/>
          </p:cNvSpPr>
          <p:nvPr>
            <p:ph type="body" idx="13"/>
          </p:nvPr>
        </p:nvSpPr>
        <p:spPr>
          <a:xfrm>
            <a:off x="8066420" y="1744853"/>
            <a:ext cx="2882475" cy="718550"/>
          </a:xfrm>
        </p:spPr>
        <p:txBody>
          <a:bodyPr/>
          <a:lstStyle/>
          <a:p>
            <a:pPr algn="ctr"/>
            <a:r>
              <a:rPr lang="en-US" dirty="0"/>
              <a:t>Use case 3:</a:t>
            </a:r>
          </a:p>
          <a:p>
            <a:pPr algn="ctr"/>
            <a:r>
              <a:rPr lang="en-US" dirty="0"/>
              <a:t>"Gamifying the Learning Process"</a:t>
            </a:r>
            <a:endParaRPr lang="uk-UA" dirty="0"/>
          </a:p>
        </p:txBody>
      </p:sp>
      <p:sp>
        <p:nvSpPr>
          <p:cNvPr id="8" name="Місце для вмісту 7">
            <a:extLst>
              <a:ext uri="{FF2B5EF4-FFF2-40B4-BE49-F238E27FC236}">
                <a16:creationId xmlns:a16="http://schemas.microsoft.com/office/drawing/2014/main" id="{5C4DE094-7F4E-5373-5CF6-A2229E16DBF4}"/>
              </a:ext>
            </a:extLst>
          </p:cNvPr>
          <p:cNvSpPr>
            <a:spLocks noGrp="1"/>
          </p:cNvSpPr>
          <p:nvPr>
            <p:ph sz="half" idx="14"/>
          </p:nvPr>
        </p:nvSpPr>
        <p:spPr>
          <a:xfrm>
            <a:off x="8066419" y="2526507"/>
            <a:ext cx="2882475" cy="3254769"/>
          </a:xfrm>
        </p:spPr>
        <p:txBody>
          <a:bodyPr>
            <a:normAutofit/>
          </a:bodyPr>
          <a:lstStyle/>
          <a:p>
            <a:r>
              <a:rPr lang="en-US" dirty="0"/>
              <a:t>Pasha and Stanislav:</a:t>
            </a:r>
          </a:p>
          <a:p>
            <a:r>
              <a:rPr lang="en-US" dirty="0"/>
              <a:t>Pasha completes a course and participates in a challenge: "Write Your First SQL Query."</a:t>
            </a:r>
          </a:p>
          <a:p>
            <a:r>
              <a:rPr lang="en-US" dirty="0"/>
              <a:t>Stanislav tracks student progress and publishes the weekly leaderboard.</a:t>
            </a:r>
          </a:p>
          <a:p>
            <a:r>
              <a:rPr lang="en-US" dirty="0"/>
              <a:t>Pasha competes with other students to claim the top spot.</a:t>
            </a:r>
          </a:p>
          <a:p>
            <a:r>
              <a:rPr lang="en-US" dirty="0"/>
              <a:t>Outcome: Students are more motivated, and the courses become increasingly popular.</a:t>
            </a:r>
            <a:endParaRPr lang="uk-UA" dirty="0"/>
          </a:p>
        </p:txBody>
      </p:sp>
    </p:spTree>
    <p:extLst>
      <p:ext uri="{BB962C8B-B14F-4D97-AF65-F5344CB8AC3E}">
        <p14:creationId xmlns:p14="http://schemas.microsoft.com/office/powerpoint/2010/main" val="3221775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81F683-98E3-0683-C898-3F3539754AAA}"/>
              </a:ext>
            </a:extLst>
          </p:cNvPr>
          <p:cNvSpPr>
            <a:spLocks noGrp="1"/>
          </p:cNvSpPr>
          <p:nvPr>
            <p:ph type="title"/>
          </p:nvPr>
        </p:nvSpPr>
        <p:spPr>
          <a:xfrm>
            <a:off x="1486745" y="349458"/>
            <a:ext cx="9218509" cy="1057309"/>
          </a:xfrm>
        </p:spPr>
        <p:txBody>
          <a:bodyPr/>
          <a:lstStyle/>
          <a:p>
            <a:r>
              <a:rPr lang="en-US" b="1" dirty="0"/>
              <a:t>Functional and non-functional requirements</a:t>
            </a:r>
            <a:endParaRPr lang="uk-UA" b="1" dirty="0"/>
          </a:p>
        </p:txBody>
      </p:sp>
      <p:sp>
        <p:nvSpPr>
          <p:cNvPr id="3" name="Місце для тексту 2">
            <a:extLst>
              <a:ext uri="{FF2B5EF4-FFF2-40B4-BE49-F238E27FC236}">
                <a16:creationId xmlns:a16="http://schemas.microsoft.com/office/drawing/2014/main" id="{67076F49-8A18-7D49-C57F-CA05C4111D8A}"/>
              </a:ext>
            </a:extLst>
          </p:cNvPr>
          <p:cNvSpPr>
            <a:spLocks noGrp="1"/>
          </p:cNvSpPr>
          <p:nvPr>
            <p:ph type="body" sz="quarter" idx="13"/>
          </p:nvPr>
        </p:nvSpPr>
        <p:spPr>
          <a:xfrm>
            <a:off x="1486205" y="1406767"/>
            <a:ext cx="4031945" cy="507224"/>
          </a:xfrm>
        </p:spPr>
        <p:txBody>
          <a:bodyPr>
            <a:normAutofit fontScale="92500" lnSpcReduction="20000"/>
          </a:bodyPr>
          <a:lstStyle/>
          <a:p>
            <a:r>
              <a:rPr lang="en-US" sz="1800" b="1" dirty="0"/>
              <a:t>Personalized course recommendations</a:t>
            </a:r>
            <a:endParaRPr lang="uk-UA" sz="1800" b="1" dirty="0"/>
          </a:p>
        </p:txBody>
      </p:sp>
      <p:sp>
        <p:nvSpPr>
          <p:cNvPr id="4" name="Місце для тексту 3">
            <a:extLst>
              <a:ext uri="{FF2B5EF4-FFF2-40B4-BE49-F238E27FC236}">
                <a16:creationId xmlns:a16="http://schemas.microsoft.com/office/drawing/2014/main" id="{AB3EB9FE-BAE9-1C42-2C1E-DBBEC93FECB1}"/>
              </a:ext>
            </a:extLst>
          </p:cNvPr>
          <p:cNvSpPr>
            <a:spLocks noGrp="1"/>
          </p:cNvSpPr>
          <p:nvPr>
            <p:ph type="body" sz="quarter" idx="15"/>
          </p:nvPr>
        </p:nvSpPr>
        <p:spPr>
          <a:xfrm>
            <a:off x="1485969" y="1913992"/>
            <a:ext cx="4031030" cy="1057308"/>
          </a:xfrm>
        </p:spPr>
        <p:txBody>
          <a:bodyPr>
            <a:normAutofit/>
          </a:bodyPr>
          <a:lstStyle/>
          <a:p>
            <a:r>
              <a:rPr lang="en-US" sz="1600" dirty="0"/>
              <a:t>The system should analyze user activity and suggest courses relevant to their interests.</a:t>
            </a:r>
            <a:endParaRPr lang="uk-UA" sz="1600" dirty="0"/>
          </a:p>
        </p:txBody>
      </p:sp>
      <p:sp>
        <p:nvSpPr>
          <p:cNvPr id="5" name="Місце для тексту 4">
            <a:extLst>
              <a:ext uri="{FF2B5EF4-FFF2-40B4-BE49-F238E27FC236}">
                <a16:creationId xmlns:a16="http://schemas.microsoft.com/office/drawing/2014/main" id="{99157F9E-B151-7CA5-D90C-1FC52E72A4D0}"/>
              </a:ext>
            </a:extLst>
          </p:cNvPr>
          <p:cNvSpPr>
            <a:spLocks noGrp="1"/>
          </p:cNvSpPr>
          <p:nvPr>
            <p:ph type="body" sz="quarter" idx="16"/>
          </p:nvPr>
        </p:nvSpPr>
        <p:spPr>
          <a:xfrm>
            <a:off x="6673309" y="1406767"/>
            <a:ext cx="4031945" cy="365125"/>
          </a:xfrm>
        </p:spPr>
        <p:txBody>
          <a:bodyPr>
            <a:normAutofit/>
          </a:bodyPr>
          <a:lstStyle/>
          <a:p>
            <a:r>
              <a:rPr lang="en-US" sz="1700" b="1" dirty="0"/>
              <a:t>Social features</a:t>
            </a:r>
            <a:endParaRPr lang="uk-UA" sz="1700" b="1" dirty="0"/>
          </a:p>
        </p:txBody>
      </p:sp>
      <p:sp>
        <p:nvSpPr>
          <p:cNvPr id="6" name="Місце для тексту 5">
            <a:extLst>
              <a:ext uri="{FF2B5EF4-FFF2-40B4-BE49-F238E27FC236}">
                <a16:creationId xmlns:a16="http://schemas.microsoft.com/office/drawing/2014/main" id="{5DF17571-9BD9-FAAA-470C-692C2A81D13E}"/>
              </a:ext>
            </a:extLst>
          </p:cNvPr>
          <p:cNvSpPr>
            <a:spLocks noGrp="1"/>
          </p:cNvSpPr>
          <p:nvPr>
            <p:ph type="body" sz="quarter" idx="17"/>
          </p:nvPr>
        </p:nvSpPr>
        <p:spPr>
          <a:xfrm>
            <a:off x="6673448" y="1913992"/>
            <a:ext cx="4031030" cy="1057308"/>
          </a:xfrm>
        </p:spPr>
        <p:txBody>
          <a:bodyPr>
            <a:normAutofit/>
          </a:bodyPr>
          <a:lstStyle/>
          <a:p>
            <a:r>
              <a:rPr lang="en-US" sz="1600" dirty="0"/>
              <a:t>Enable users to share achievements, participate in challenges, and collaborate with others.</a:t>
            </a:r>
            <a:endParaRPr lang="uk-UA" sz="1600" dirty="0"/>
          </a:p>
        </p:txBody>
      </p:sp>
      <p:sp>
        <p:nvSpPr>
          <p:cNvPr id="7" name="Місце для тексту 6">
            <a:extLst>
              <a:ext uri="{FF2B5EF4-FFF2-40B4-BE49-F238E27FC236}">
                <a16:creationId xmlns:a16="http://schemas.microsoft.com/office/drawing/2014/main" id="{9821BC7F-F352-38B2-1F6F-E9AC9589CC0A}"/>
              </a:ext>
            </a:extLst>
          </p:cNvPr>
          <p:cNvSpPr>
            <a:spLocks noGrp="1"/>
          </p:cNvSpPr>
          <p:nvPr>
            <p:ph type="body" sz="quarter" idx="18"/>
          </p:nvPr>
        </p:nvSpPr>
        <p:spPr>
          <a:xfrm>
            <a:off x="1486204" y="3163075"/>
            <a:ext cx="4031945" cy="365125"/>
          </a:xfrm>
        </p:spPr>
        <p:txBody>
          <a:bodyPr>
            <a:normAutofit/>
          </a:bodyPr>
          <a:lstStyle/>
          <a:p>
            <a:r>
              <a:rPr lang="en-US" sz="1700" b="1" dirty="0"/>
              <a:t>Interactive assignments</a:t>
            </a:r>
            <a:endParaRPr lang="uk-UA" sz="1700" b="1" dirty="0"/>
          </a:p>
        </p:txBody>
      </p:sp>
      <p:sp>
        <p:nvSpPr>
          <p:cNvPr id="8" name="Місце для тексту 7">
            <a:extLst>
              <a:ext uri="{FF2B5EF4-FFF2-40B4-BE49-F238E27FC236}">
                <a16:creationId xmlns:a16="http://schemas.microsoft.com/office/drawing/2014/main" id="{595C7B36-36D7-F2B0-DF6A-4477C15A8CEB}"/>
              </a:ext>
            </a:extLst>
          </p:cNvPr>
          <p:cNvSpPr>
            <a:spLocks noGrp="1"/>
          </p:cNvSpPr>
          <p:nvPr>
            <p:ph type="body" sz="quarter" idx="19"/>
          </p:nvPr>
        </p:nvSpPr>
        <p:spPr>
          <a:xfrm>
            <a:off x="1486717" y="3670300"/>
            <a:ext cx="4031030" cy="1057308"/>
          </a:xfrm>
        </p:spPr>
        <p:txBody>
          <a:bodyPr>
            <a:normAutofit/>
          </a:bodyPr>
          <a:lstStyle/>
          <a:p>
            <a:r>
              <a:rPr lang="en-US" sz="1600" dirty="0"/>
              <a:t>Provide users with practical tasks they can complete to reinforce their skills.</a:t>
            </a:r>
            <a:endParaRPr lang="uk-UA" sz="1600" dirty="0"/>
          </a:p>
        </p:txBody>
      </p:sp>
      <p:sp>
        <p:nvSpPr>
          <p:cNvPr id="9" name="Місце для тексту 8">
            <a:extLst>
              <a:ext uri="{FF2B5EF4-FFF2-40B4-BE49-F238E27FC236}">
                <a16:creationId xmlns:a16="http://schemas.microsoft.com/office/drawing/2014/main" id="{A3674614-F918-5925-4618-C5708141C453}"/>
              </a:ext>
            </a:extLst>
          </p:cNvPr>
          <p:cNvSpPr>
            <a:spLocks noGrp="1"/>
          </p:cNvSpPr>
          <p:nvPr>
            <p:ph type="body" sz="quarter" idx="23"/>
          </p:nvPr>
        </p:nvSpPr>
        <p:spPr>
          <a:xfrm>
            <a:off x="6672935" y="3163075"/>
            <a:ext cx="4031945" cy="365125"/>
          </a:xfrm>
        </p:spPr>
        <p:txBody>
          <a:bodyPr>
            <a:normAutofit/>
          </a:bodyPr>
          <a:lstStyle/>
          <a:p>
            <a:r>
              <a:rPr lang="en-US" sz="1700" b="1" dirty="0"/>
              <a:t>Course creation for instructors</a:t>
            </a:r>
            <a:endParaRPr lang="uk-UA" sz="1700" b="1" dirty="0"/>
          </a:p>
        </p:txBody>
      </p:sp>
      <p:sp>
        <p:nvSpPr>
          <p:cNvPr id="10" name="Місце для тексту 9">
            <a:extLst>
              <a:ext uri="{FF2B5EF4-FFF2-40B4-BE49-F238E27FC236}">
                <a16:creationId xmlns:a16="http://schemas.microsoft.com/office/drawing/2014/main" id="{0C417449-D0FC-9918-D71C-7D4AE1274C9E}"/>
              </a:ext>
            </a:extLst>
          </p:cNvPr>
          <p:cNvSpPr>
            <a:spLocks noGrp="1"/>
          </p:cNvSpPr>
          <p:nvPr>
            <p:ph type="body" sz="quarter" idx="24"/>
          </p:nvPr>
        </p:nvSpPr>
        <p:spPr>
          <a:xfrm>
            <a:off x="6673448" y="3670300"/>
            <a:ext cx="4031030" cy="1057308"/>
          </a:xfrm>
        </p:spPr>
        <p:txBody>
          <a:bodyPr>
            <a:normAutofit/>
          </a:bodyPr>
          <a:lstStyle/>
          <a:p>
            <a:r>
              <a:rPr lang="en-US" sz="1600" dirty="0"/>
              <a:t>The platform should allow instructors to easily create micro-courses and track student progress.</a:t>
            </a:r>
            <a:endParaRPr lang="uk-UA" sz="1600" dirty="0"/>
          </a:p>
        </p:txBody>
      </p:sp>
      <p:sp>
        <p:nvSpPr>
          <p:cNvPr id="16" name="Місце для тексту 6">
            <a:extLst>
              <a:ext uri="{FF2B5EF4-FFF2-40B4-BE49-F238E27FC236}">
                <a16:creationId xmlns:a16="http://schemas.microsoft.com/office/drawing/2014/main" id="{8898949C-C0F9-E82F-91CF-EBD202B25BD9}"/>
              </a:ext>
            </a:extLst>
          </p:cNvPr>
          <p:cNvSpPr txBox="1">
            <a:spLocks/>
          </p:cNvSpPr>
          <p:nvPr/>
        </p:nvSpPr>
        <p:spPr>
          <a:xfrm>
            <a:off x="1485969" y="4944009"/>
            <a:ext cx="4031945" cy="365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1" dirty="0"/>
              <a:t>Online and offline availability</a:t>
            </a:r>
            <a:endParaRPr lang="uk-UA" sz="1700" b="1" dirty="0"/>
          </a:p>
        </p:txBody>
      </p:sp>
      <p:sp>
        <p:nvSpPr>
          <p:cNvPr id="17" name="Місце для тексту 7">
            <a:extLst>
              <a:ext uri="{FF2B5EF4-FFF2-40B4-BE49-F238E27FC236}">
                <a16:creationId xmlns:a16="http://schemas.microsoft.com/office/drawing/2014/main" id="{8E4E60F9-603C-5129-EFF7-C6B9F1236EAD}"/>
              </a:ext>
            </a:extLst>
          </p:cNvPr>
          <p:cNvSpPr txBox="1">
            <a:spLocks/>
          </p:cNvSpPr>
          <p:nvPr/>
        </p:nvSpPr>
        <p:spPr>
          <a:xfrm>
            <a:off x="1486482" y="5451234"/>
            <a:ext cx="4031030" cy="1057308"/>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Courses should be accessible both online and offline on mobile devices.</a:t>
            </a:r>
            <a:endParaRPr lang="uk-UA" sz="1600" dirty="0"/>
          </a:p>
        </p:txBody>
      </p:sp>
      <p:sp>
        <p:nvSpPr>
          <p:cNvPr id="18" name="Місце для тексту 8">
            <a:extLst>
              <a:ext uri="{FF2B5EF4-FFF2-40B4-BE49-F238E27FC236}">
                <a16:creationId xmlns:a16="http://schemas.microsoft.com/office/drawing/2014/main" id="{07D72D9C-079A-79CF-F9F0-EE027B25F363}"/>
              </a:ext>
            </a:extLst>
          </p:cNvPr>
          <p:cNvSpPr txBox="1">
            <a:spLocks/>
          </p:cNvSpPr>
          <p:nvPr/>
        </p:nvSpPr>
        <p:spPr>
          <a:xfrm>
            <a:off x="6672935" y="4944009"/>
            <a:ext cx="4031945" cy="5072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1" dirty="0"/>
              <a:t>Gamification of the learning process</a:t>
            </a:r>
            <a:endParaRPr lang="uk-UA" sz="1700" b="1" dirty="0"/>
          </a:p>
        </p:txBody>
      </p:sp>
      <p:sp>
        <p:nvSpPr>
          <p:cNvPr id="19" name="Місце для тексту 9">
            <a:extLst>
              <a:ext uri="{FF2B5EF4-FFF2-40B4-BE49-F238E27FC236}">
                <a16:creationId xmlns:a16="http://schemas.microsoft.com/office/drawing/2014/main" id="{4870878A-659C-01DC-0CAE-FF97BF25C32A}"/>
              </a:ext>
            </a:extLst>
          </p:cNvPr>
          <p:cNvSpPr txBox="1">
            <a:spLocks/>
          </p:cNvSpPr>
          <p:nvPr/>
        </p:nvSpPr>
        <p:spPr>
          <a:xfrm>
            <a:off x="6673448" y="5451234"/>
            <a:ext cx="4031030" cy="1057308"/>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Implement a system of challenges and leaderboards to boost user motivation.</a:t>
            </a:r>
            <a:endParaRPr lang="uk-UA" sz="1600" dirty="0"/>
          </a:p>
        </p:txBody>
      </p:sp>
    </p:spTree>
    <p:extLst>
      <p:ext uri="{BB962C8B-B14F-4D97-AF65-F5344CB8AC3E}">
        <p14:creationId xmlns:p14="http://schemas.microsoft.com/office/powerpoint/2010/main" val="3183769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E116C-94B0-8BC5-BD69-7AB9B2C8FB91}"/>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0552F2-CAA4-2D64-8978-BC958982E64A}"/>
              </a:ext>
            </a:extLst>
          </p:cNvPr>
          <p:cNvSpPr>
            <a:spLocks noGrp="1"/>
          </p:cNvSpPr>
          <p:nvPr>
            <p:ph type="title"/>
          </p:nvPr>
        </p:nvSpPr>
        <p:spPr>
          <a:xfrm>
            <a:off x="1486745" y="349458"/>
            <a:ext cx="9218509" cy="1057309"/>
          </a:xfrm>
        </p:spPr>
        <p:txBody>
          <a:bodyPr/>
          <a:lstStyle/>
          <a:p>
            <a:r>
              <a:rPr lang="en-US" b="1" dirty="0"/>
              <a:t>Functional and non-functional requirements</a:t>
            </a:r>
            <a:endParaRPr lang="uk-UA" b="1" dirty="0"/>
          </a:p>
        </p:txBody>
      </p:sp>
      <p:sp>
        <p:nvSpPr>
          <p:cNvPr id="3" name="Місце для тексту 2">
            <a:extLst>
              <a:ext uri="{FF2B5EF4-FFF2-40B4-BE49-F238E27FC236}">
                <a16:creationId xmlns:a16="http://schemas.microsoft.com/office/drawing/2014/main" id="{A9287794-F26B-BF13-F241-D207972051D2}"/>
              </a:ext>
            </a:extLst>
          </p:cNvPr>
          <p:cNvSpPr>
            <a:spLocks noGrp="1"/>
          </p:cNvSpPr>
          <p:nvPr>
            <p:ph type="body" sz="quarter" idx="13"/>
          </p:nvPr>
        </p:nvSpPr>
        <p:spPr>
          <a:xfrm>
            <a:off x="4029227" y="1406767"/>
            <a:ext cx="4031945" cy="507224"/>
          </a:xfrm>
        </p:spPr>
        <p:txBody>
          <a:bodyPr>
            <a:normAutofit/>
          </a:bodyPr>
          <a:lstStyle/>
          <a:p>
            <a:r>
              <a:rPr lang="en-US" sz="1700" b="1" dirty="0"/>
              <a:t>High performance</a:t>
            </a:r>
            <a:endParaRPr lang="uk-UA" sz="1700" b="1" dirty="0"/>
          </a:p>
        </p:txBody>
      </p:sp>
      <p:sp>
        <p:nvSpPr>
          <p:cNvPr id="4" name="Місце для тексту 3">
            <a:extLst>
              <a:ext uri="{FF2B5EF4-FFF2-40B4-BE49-F238E27FC236}">
                <a16:creationId xmlns:a16="http://schemas.microsoft.com/office/drawing/2014/main" id="{4F26E2BE-77C0-B0B0-3839-E776CABA0D35}"/>
              </a:ext>
            </a:extLst>
          </p:cNvPr>
          <p:cNvSpPr>
            <a:spLocks noGrp="1"/>
          </p:cNvSpPr>
          <p:nvPr>
            <p:ph type="body" sz="quarter" idx="15"/>
          </p:nvPr>
        </p:nvSpPr>
        <p:spPr>
          <a:xfrm>
            <a:off x="4028991" y="1913992"/>
            <a:ext cx="4031030" cy="1057308"/>
          </a:xfrm>
        </p:spPr>
        <p:txBody>
          <a:bodyPr>
            <a:normAutofit/>
          </a:bodyPr>
          <a:lstStyle/>
          <a:p>
            <a:r>
              <a:rPr lang="en-US" sz="1600" dirty="0"/>
              <a:t>Ensure fast page and material loading, even with a high number of users.</a:t>
            </a:r>
            <a:endParaRPr lang="uk-UA" sz="1600" dirty="0"/>
          </a:p>
        </p:txBody>
      </p:sp>
      <p:sp>
        <p:nvSpPr>
          <p:cNvPr id="7" name="Місце для тексту 6">
            <a:extLst>
              <a:ext uri="{FF2B5EF4-FFF2-40B4-BE49-F238E27FC236}">
                <a16:creationId xmlns:a16="http://schemas.microsoft.com/office/drawing/2014/main" id="{3DA788AB-DB26-9E50-9C55-AD7440EF9BB8}"/>
              </a:ext>
            </a:extLst>
          </p:cNvPr>
          <p:cNvSpPr>
            <a:spLocks noGrp="1"/>
          </p:cNvSpPr>
          <p:nvPr>
            <p:ph type="body" sz="quarter" idx="18"/>
          </p:nvPr>
        </p:nvSpPr>
        <p:spPr>
          <a:xfrm>
            <a:off x="4028076" y="2971300"/>
            <a:ext cx="4031945" cy="365125"/>
          </a:xfrm>
        </p:spPr>
        <p:txBody>
          <a:bodyPr>
            <a:normAutofit/>
          </a:bodyPr>
          <a:lstStyle/>
          <a:p>
            <a:r>
              <a:rPr lang="en-US" sz="1700" b="1" dirty="0"/>
              <a:t>Usability</a:t>
            </a:r>
            <a:endParaRPr lang="uk-UA" sz="1700" b="1" dirty="0"/>
          </a:p>
        </p:txBody>
      </p:sp>
      <p:sp>
        <p:nvSpPr>
          <p:cNvPr id="8" name="Місце для тексту 7">
            <a:extLst>
              <a:ext uri="{FF2B5EF4-FFF2-40B4-BE49-F238E27FC236}">
                <a16:creationId xmlns:a16="http://schemas.microsoft.com/office/drawing/2014/main" id="{62F792B1-DD3A-96AE-3B6D-D161221D34B9}"/>
              </a:ext>
            </a:extLst>
          </p:cNvPr>
          <p:cNvSpPr>
            <a:spLocks noGrp="1"/>
          </p:cNvSpPr>
          <p:nvPr>
            <p:ph type="body" sz="quarter" idx="19"/>
          </p:nvPr>
        </p:nvSpPr>
        <p:spPr>
          <a:xfrm>
            <a:off x="4028589" y="3478525"/>
            <a:ext cx="4031030" cy="1057308"/>
          </a:xfrm>
        </p:spPr>
        <p:txBody>
          <a:bodyPr>
            <a:normAutofit/>
          </a:bodyPr>
          <a:lstStyle/>
          <a:p>
            <a:r>
              <a:rPr lang="en-US" sz="1600" dirty="0"/>
              <a:t>The interface should be intuitive and suitable for both students and instructors.</a:t>
            </a:r>
            <a:endParaRPr lang="uk-UA" sz="1600" dirty="0"/>
          </a:p>
        </p:txBody>
      </p:sp>
      <p:sp>
        <p:nvSpPr>
          <p:cNvPr id="16" name="Місце для тексту 6">
            <a:extLst>
              <a:ext uri="{FF2B5EF4-FFF2-40B4-BE49-F238E27FC236}">
                <a16:creationId xmlns:a16="http://schemas.microsoft.com/office/drawing/2014/main" id="{EE2EF756-6FDA-4EF0-73C3-C5976B47E594}"/>
              </a:ext>
            </a:extLst>
          </p:cNvPr>
          <p:cNvSpPr txBox="1">
            <a:spLocks/>
          </p:cNvSpPr>
          <p:nvPr/>
        </p:nvSpPr>
        <p:spPr>
          <a:xfrm>
            <a:off x="4027674" y="4515541"/>
            <a:ext cx="4031945" cy="365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Data security</a:t>
            </a:r>
            <a:endParaRPr lang="uk-UA" sz="1700" b="1" dirty="0"/>
          </a:p>
        </p:txBody>
      </p:sp>
      <p:sp>
        <p:nvSpPr>
          <p:cNvPr id="17" name="Місце для тексту 7">
            <a:extLst>
              <a:ext uri="{FF2B5EF4-FFF2-40B4-BE49-F238E27FC236}">
                <a16:creationId xmlns:a16="http://schemas.microsoft.com/office/drawing/2014/main" id="{9451928D-A96A-6644-E60D-37EB35E8B708}"/>
              </a:ext>
            </a:extLst>
          </p:cNvPr>
          <p:cNvSpPr txBox="1">
            <a:spLocks/>
          </p:cNvSpPr>
          <p:nvPr/>
        </p:nvSpPr>
        <p:spPr>
          <a:xfrm>
            <a:off x="4028187" y="5022766"/>
            <a:ext cx="4031030" cy="1057308"/>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Protect users' personal information and ensure the security of payment data.</a:t>
            </a:r>
            <a:endParaRPr lang="uk-UA" sz="1600" dirty="0"/>
          </a:p>
        </p:txBody>
      </p:sp>
    </p:spTree>
    <p:extLst>
      <p:ext uri="{BB962C8B-B14F-4D97-AF65-F5344CB8AC3E}">
        <p14:creationId xmlns:p14="http://schemas.microsoft.com/office/powerpoint/2010/main" val="664299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normAutofit/>
          </a:bodyPr>
          <a:lstStyle/>
          <a:p>
            <a:r>
              <a:rPr lang="en-US" sz="3600" dirty="0"/>
              <a:t>The aim</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8" y="2778125"/>
            <a:ext cx="3346452" cy="2682875"/>
          </a:xfrm>
        </p:spPr>
        <p:txBody>
          <a:bodyPr>
            <a:normAutofit/>
          </a:bodyPr>
          <a:lstStyle/>
          <a:p>
            <a:pPr>
              <a:lnSpc>
                <a:spcPct val="130000"/>
              </a:lnSpc>
            </a:pPr>
            <a:r>
              <a:rPr lang="en-US" sz="1800" dirty="0" err="1"/>
              <a:t>SkillForge</a:t>
            </a:r>
            <a:r>
              <a:rPr lang="en-US" sz="1800" dirty="0"/>
              <a:t> aims to create an innovative educational platform where users can quickly acquire micro-skills in areas like IT, marketing, and design through short lessons, fostering flexible and practical learning.</a:t>
            </a:r>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846301"/>
          </a:xfrm>
        </p:spPr>
        <p:txBody>
          <a:bodyPr>
            <a:normAutofit/>
          </a:bodyPr>
          <a:lstStyle/>
          <a:p>
            <a:r>
              <a:rPr lang="en-US" sz="3600" dirty="0"/>
              <a:t>PRODUCT OVERVIEW</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a:xfrm>
            <a:off x="5922254" y="2469515"/>
            <a:ext cx="5433204" cy="365125"/>
          </a:xfrm>
        </p:spPr>
        <p:txBody>
          <a:bodyPr vert="horz" lIns="91440" tIns="45720" rIns="91440" bIns="45720" rtlCol="0" anchor="t">
            <a:noAutofit/>
          </a:bodyPr>
          <a:lstStyle/>
          <a:p>
            <a:r>
              <a:rPr lang="en-US" sz="2400" dirty="0"/>
              <a:t>Target Audience </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5921828" y="2798940"/>
            <a:ext cx="5431971" cy="557950"/>
          </a:xfrm>
        </p:spPr>
        <p:txBody>
          <a:bodyPr>
            <a:normAutofit fontScale="92500" lnSpcReduction="10000"/>
          </a:bodyPr>
          <a:lstStyle/>
          <a:p>
            <a:r>
              <a:rPr lang="en-US" sz="1800" dirty="0"/>
              <a:t>Professionals and learners seeking fast, flexible skill development.</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23"/>
          </p:nvPr>
        </p:nvSpPr>
        <p:spPr>
          <a:xfrm>
            <a:off x="5922254" y="3569311"/>
            <a:ext cx="5433204" cy="365125"/>
          </a:xfrm>
        </p:spPr>
        <p:txBody>
          <a:bodyPr vert="horz" lIns="91440" tIns="45720" rIns="91440" bIns="45720" rtlCol="0" anchor="t">
            <a:noAutofit/>
          </a:bodyPr>
          <a:lstStyle/>
          <a:p>
            <a:r>
              <a:rPr lang="en-US" sz="2400" dirty="0"/>
              <a:t>Main Goal</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24"/>
          </p:nvPr>
        </p:nvSpPr>
        <p:spPr>
          <a:xfrm>
            <a:off x="5921828" y="3898736"/>
            <a:ext cx="5431971" cy="557950"/>
          </a:xfrm>
        </p:spPr>
        <p:txBody>
          <a:bodyPr>
            <a:normAutofit/>
          </a:bodyPr>
          <a:lstStyle/>
          <a:p>
            <a:r>
              <a:rPr lang="en-US" sz="1800" dirty="0"/>
              <a:t>Efficient learning via short, practical lessons.</a:t>
            </a:r>
          </a:p>
        </p:txBody>
      </p:sp>
    </p:spTree>
    <p:extLst>
      <p:ext uri="{BB962C8B-B14F-4D97-AF65-F5344CB8AC3E}">
        <p14:creationId xmlns:p14="http://schemas.microsoft.com/office/powerpoint/2010/main" val="2069393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E88E2-AC2B-056A-E225-D635EAA6C7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DA7EB-894F-225F-5C08-133D63F6FA31}"/>
              </a:ext>
            </a:extLst>
          </p:cNvPr>
          <p:cNvSpPr>
            <a:spLocks noGrp="1"/>
          </p:cNvSpPr>
          <p:nvPr>
            <p:ph type="title"/>
          </p:nvPr>
        </p:nvSpPr>
        <p:spPr>
          <a:xfrm>
            <a:off x="1527810" y="4146477"/>
            <a:ext cx="3139440" cy="1325563"/>
          </a:xfrm>
        </p:spPr>
        <p:txBody>
          <a:bodyPr>
            <a:normAutofit/>
          </a:bodyPr>
          <a:lstStyle/>
          <a:p>
            <a:r>
              <a:rPr lang="en-US" sz="6600" dirty="0"/>
              <a:t>scope</a:t>
            </a:r>
            <a:endParaRPr lang="en-US" sz="3200" dirty="0"/>
          </a:p>
        </p:txBody>
      </p:sp>
      <p:sp>
        <p:nvSpPr>
          <p:cNvPr id="7" name="Text Placeholder 6">
            <a:extLst>
              <a:ext uri="{FF2B5EF4-FFF2-40B4-BE49-F238E27FC236}">
                <a16:creationId xmlns:a16="http://schemas.microsoft.com/office/drawing/2014/main" id="{1604228F-0F8F-DA2C-2C02-EE5D34AC7C65}"/>
              </a:ext>
            </a:extLst>
          </p:cNvPr>
          <p:cNvSpPr>
            <a:spLocks noGrp="1"/>
          </p:cNvSpPr>
          <p:nvPr>
            <p:ph type="body" sz="quarter" idx="25"/>
          </p:nvPr>
        </p:nvSpPr>
        <p:spPr>
          <a:xfrm>
            <a:off x="5865104" y="2599927"/>
            <a:ext cx="5433204" cy="365125"/>
          </a:xfrm>
        </p:spPr>
        <p:txBody>
          <a:bodyPr>
            <a:noAutofit/>
          </a:bodyPr>
          <a:lstStyle/>
          <a:p>
            <a:r>
              <a:rPr lang="en-US" sz="2400" dirty="0"/>
              <a:t>Personalized Learning</a:t>
            </a:r>
          </a:p>
        </p:txBody>
      </p:sp>
      <p:sp>
        <p:nvSpPr>
          <p:cNvPr id="8" name="Text Placeholder 7">
            <a:extLst>
              <a:ext uri="{FF2B5EF4-FFF2-40B4-BE49-F238E27FC236}">
                <a16:creationId xmlns:a16="http://schemas.microsoft.com/office/drawing/2014/main" id="{909DC91D-C79F-00BC-5527-1FFC5F24727C}"/>
              </a:ext>
            </a:extLst>
          </p:cNvPr>
          <p:cNvSpPr>
            <a:spLocks noGrp="1"/>
          </p:cNvSpPr>
          <p:nvPr>
            <p:ph type="body" sz="quarter" idx="26"/>
          </p:nvPr>
        </p:nvSpPr>
        <p:spPr>
          <a:xfrm>
            <a:off x="5864678" y="2929352"/>
            <a:ext cx="5431971" cy="557950"/>
          </a:xfrm>
        </p:spPr>
        <p:txBody>
          <a:bodyPr>
            <a:noAutofit/>
          </a:bodyPr>
          <a:lstStyle/>
          <a:p>
            <a:r>
              <a:rPr lang="en-US" sz="1600" dirty="0"/>
              <a:t>Adaptive course recommendations based on user activity.</a:t>
            </a:r>
          </a:p>
        </p:txBody>
      </p:sp>
      <p:sp>
        <p:nvSpPr>
          <p:cNvPr id="9" name="Text Placeholder 8">
            <a:extLst>
              <a:ext uri="{FF2B5EF4-FFF2-40B4-BE49-F238E27FC236}">
                <a16:creationId xmlns:a16="http://schemas.microsoft.com/office/drawing/2014/main" id="{6BB7314C-CAE7-DBCB-52B4-68DAA78FEBCE}"/>
              </a:ext>
            </a:extLst>
          </p:cNvPr>
          <p:cNvSpPr>
            <a:spLocks noGrp="1"/>
          </p:cNvSpPr>
          <p:nvPr>
            <p:ph type="body" sz="quarter" idx="27"/>
          </p:nvPr>
        </p:nvSpPr>
        <p:spPr>
          <a:xfrm>
            <a:off x="5862956" y="3699724"/>
            <a:ext cx="5433204" cy="365125"/>
          </a:xfrm>
        </p:spPr>
        <p:txBody>
          <a:bodyPr>
            <a:noAutofit/>
          </a:bodyPr>
          <a:lstStyle/>
          <a:p>
            <a:r>
              <a:rPr lang="en-US" sz="2400" dirty="0"/>
              <a:t>Interactive Tasks</a:t>
            </a:r>
          </a:p>
        </p:txBody>
      </p:sp>
      <p:sp>
        <p:nvSpPr>
          <p:cNvPr id="10" name="Text Placeholder 9">
            <a:extLst>
              <a:ext uri="{FF2B5EF4-FFF2-40B4-BE49-F238E27FC236}">
                <a16:creationId xmlns:a16="http://schemas.microsoft.com/office/drawing/2014/main" id="{81AEE7FA-C4D1-1066-425C-8DCD77D9BCD7}"/>
              </a:ext>
            </a:extLst>
          </p:cNvPr>
          <p:cNvSpPr>
            <a:spLocks noGrp="1"/>
          </p:cNvSpPr>
          <p:nvPr>
            <p:ph type="body" sz="quarter" idx="28"/>
          </p:nvPr>
        </p:nvSpPr>
        <p:spPr>
          <a:xfrm>
            <a:off x="5862530" y="4029149"/>
            <a:ext cx="5431971" cy="557950"/>
          </a:xfrm>
        </p:spPr>
        <p:txBody>
          <a:bodyPr>
            <a:normAutofit/>
          </a:bodyPr>
          <a:lstStyle/>
          <a:p>
            <a:r>
              <a:rPr lang="en-US" sz="1600" dirty="0"/>
              <a:t>Practical exercises to apply learned skills.</a:t>
            </a:r>
          </a:p>
        </p:txBody>
      </p:sp>
      <p:sp>
        <p:nvSpPr>
          <p:cNvPr id="3" name="Text Placeholder 6">
            <a:extLst>
              <a:ext uri="{FF2B5EF4-FFF2-40B4-BE49-F238E27FC236}">
                <a16:creationId xmlns:a16="http://schemas.microsoft.com/office/drawing/2014/main" id="{5A7E672A-1619-C1A2-B9CD-1EA172F4C2D2}"/>
              </a:ext>
            </a:extLst>
          </p:cNvPr>
          <p:cNvSpPr txBox="1">
            <a:spLocks/>
          </p:cNvSpPr>
          <p:nvPr/>
        </p:nvSpPr>
        <p:spPr>
          <a:xfrm>
            <a:off x="5865104" y="4587099"/>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Community Features</a:t>
            </a:r>
          </a:p>
        </p:txBody>
      </p:sp>
      <p:sp>
        <p:nvSpPr>
          <p:cNvPr id="4" name="Text Placeholder 7">
            <a:extLst>
              <a:ext uri="{FF2B5EF4-FFF2-40B4-BE49-F238E27FC236}">
                <a16:creationId xmlns:a16="http://schemas.microsoft.com/office/drawing/2014/main" id="{445FFEBD-3E5A-8B4D-9F53-FE070887F11C}"/>
              </a:ext>
            </a:extLst>
          </p:cNvPr>
          <p:cNvSpPr txBox="1">
            <a:spLocks/>
          </p:cNvSpPr>
          <p:nvPr/>
        </p:nvSpPr>
        <p:spPr>
          <a:xfrm>
            <a:off x="5864678" y="4916524"/>
            <a:ext cx="5431971" cy="5579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Users share achievements, engage in challenges, and collaborate.</a:t>
            </a:r>
          </a:p>
        </p:txBody>
      </p:sp>
      <p:sp>
        <p:nvSpPr>
          <p:cNvPr id="5" name="Text Placeholder 8">
            <a:extLst>
              <a:ext uri="{FF2B5EF4-FFF2-40B4-BE49-F238E27FC236}">
                <a16:creationId xmlns:a16="http://schemas.microsoft.com/office/drawing/2014/main" id="{2F5B9D67-945B-6941-D6C2-4248A11A5528}"/>
              </a:ext>
            </a:extLst>
          </p:cNvPr>
          <p:cNvSpPr txBox="1">
            <a:spLocks/>
          </p:cNvSpPr>
          <p:nvPr/>
        </p:nvSpPr>
        <p:spPr>
          <a:xfrm>
            <a:off x="5862956" y="5686896"/>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Monetization</a:t>
            </a:r>
          </a:p>
        </p:txBody>
      </p:sp>
      <p:sp>
        <p:nvSpPr>
          <p:cNvPr id="6" name="Text Placeholder 9">
            <a:extLst>
              <a:ext uri="{FF2B5EF4-FFF2-40B4-BE49-F238E27FC236}">
                <a16:creationId xmlns:a16="http://schemas.microsoft.com/office/drawing/2014/main" id="{164BC482-4C81-CDA5-F8CB-B2AF3E192924}"/>
              </a:ext>
            </a:extLst>
          </p:cNvPr>
          <p:cNvSpPr txBox="1">
            <a:spLocks/>
          </p:cNvSpPr>
          <p:nvPr/>
        </p:nvSpPr>
        <p:spPr>
          <a:xfrm>
            <a:off x="5862530" y="6016321"/>
            <a:ext cx="5431971" cy="5579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Free basic content, with premium subscriptions for advanced access.</a:t>
            </a:r>
          </a:p>
        </p:txBody>
      </p:sp>
      <p:sp>
        <p:nvSpPr>
          <p:cNvPr id="11" name="Text Placeholder 6">
            <a:extLst>
              <a:ext uri="{FF2B5EF4-FFF2-40B4-BE49-F238E27FC236}">
                <a16:creationId xmlns:a16="http://schemas.microsoft.com/office/drawing/2014/main" id="{4D0F6530-E31A-65F9-23A5-3FADD7DFF200}"/>
              </a:ext>
            </a:extLst>
          </p:cNvPr>
          <p:cNvSpPr txBox="1">
            <a:spLocks/>
          </p:cNvSpPr>
          <p:nvPr/>
        </p:nvSpPr>
        <p:spPr>
          <a:xfrm>
            <a:off x="5876396" y="471731"/>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Platforms</a:t>
            </a:r>
          </a:p>
        </p:txBody>
      </p:sp>
      <p:sp>
        <p:nvSpPr>
          <p:cNvPr id="12" name="Text Placeholder 7">
            <a:extLst>
              <a:ext uri="{FF2B5EF4-FFF2-40B4-BE49-F238E27FC236}">
                <a16:creationId xmlns:a16="http://schemas.microsoft.com/office/drawing/2014/main" id="{6DF23CAE-EB47-0BA1-5BD0-EAF9DD9B20D2}"/>
              </a:ext>
            </a:extLst>
          </p:cNvPr>
          <p:cNvSpPr txBox="1">
            <a:spLocks/>
          </p:cNvSpPr>
          <p:nvPr/>
        </p:nvSpPr>
        <p:spPr>
          <a:xfrm>
            <a:off x="5875970" y="801156"/>
            <a:ext cx="5431971" cy="5579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Mobile app and web platform, accessible online and offline.</a:t>
            </a:r>
          </a:p>
        </p:txBody>
      </p:sp>
      <p:sp>
        <p:nvSpPr>
          <p:cNvPr id="13" name="Text Placeholder 8">
            <a:extLst>
              <a:ext uri="{FF2B5EF4-FFF2-40B4-BE49-F238E27FC236}">
                <a16:creationId xmlns:a16="http://schemas.microsoft.com/office/drawing/2014/main" id="{68CED768-BDD8-B214-F0A4-3E30B4A498BD}"/>
              </a:ext>
            </a:extLst>
          </p:cNvPr>
          <p:cNvSpPr txBox="1">
            <a:spLocks/>
          </p:cNvSpPr>
          <p:nvPr/>
        </p:nvSpPr>
        <p:spPr>
          <a:xfrm>
            <a:off x="5874248" y="1571528"/>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Micro-skills Catalog</a:t>
            </a:r>
          </a:p>
        </p:txBody>
      </p:sp>
      <p:sp>
        <p:nvSpPr>
          <p:cNvPr id="14" name="Text Placeholder 9">
            <a:extLst>
              <a:ext uri="{FF2B5EF4-FFF2-40B4-BE49-F238E27FC236}">
                <a16:creationId xmlns:a16="http://schemas.microsoft.com/office/drawing/2014/main" id="{C8AE4906-EA80-4B0F-6288-610E80C9AA84}"/>
              </a:ext>
            </a:extLst>
          </p:cNvPr>
          <p:cNvSpPr txBox="1">
            <a:spLocks/>
          </p:cNvSpPr>
          <p:nvPr/>
        </p:nvSpPr>
        <p:spPr>
          <a:xfrm>
            <a:off x="5873822" y="1900953"/>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Categorized lessons across disciplines.</a:t>
            </a:r>
          </a:p>
        </p:txBody>
      </p:sp>
    </p:spTree>
    <p:extLst>
      <p:ext uri="{BB962C8B-B14F-4D97-AF65-F5344CB8AC3E}">
        <p14:creationId xmlns:p14="http://schemas.microsoft.com/office/powerpoint/2010/main" val="350374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normAutofit/>
          </a:bodyPr>
          <a:lstStyle/>
          <a:p>
            <a:r>
              <a:rPr lang="en-US" sz="3600" dirty="0"/>
              <a:t>NON-goals</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normAutofit/>
          </a:bodyPr>
          <a:lstStyle/>
          <a:p>
            <a:r>
              <a:rPr lang="en-US" sz="2400" dirty="0"/>
              <a:t>No traditional long courses.</a:t>
            </a: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82564"/>
            <a:ext cx="5999472" cy="1010842"/>
          </a:xfrm>
        </p:spPr>
        <p:txBody>
          <a:bodyPr>
            <a:normAutofit/>
          </a:bodyPr>
          <a:lstStyle/>
          <a:p>
            <a:r>
              <a:rPr lang="en-US" sz="2400" dirty="0"/>
              <a:t>No direct instructor consultations (except in future premium versions).</a:t>
            </a: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738763" cy="1010842"/>
          </a:xfrm>
        </p:spPr>
        <p:txBody>
          <a:bodyPr>
            <a:normAutofit/>
          </a:bodyPr>
          <a:lstStyle/>
          <a:p>
            <a:r>
              <a:rPr lang="en-US" sz="2400" dirty="0"/>
              <a:t>No certification programs. Focus is on practical, applicable skills.</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normAutofit/>
          </a:bodyPr>
          <a:lstStyle/>
          <a:p>
            <a:r>
              <a:rPr lang="en-US" sz="2400" dirty="0"/>
              <a:t>No deep theoretical content. </a:t>
            </a:r>
          </a:p>
        </p:txBody>
      </p:sp>
    </p:spTree>
    <p:extLst>
      <p:ext uri="{BB962C8B-B14F-4D97-AF65-F5344CB8AC3E}">
        <p14:creationId xmlns:p14="http://schemas.microsoft.com/office/powerpoint/2010/main" val="173856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0169" y="1152771"/>
            <a:ext cx="5431971" cy="846301"/>
          </a:xfrm>
        </p:spPr>
        <p:txBody>
          <a:bodyPr/>
          <a:lstStyle/>
          <a:p>
            <a:r>
              <a:rPr lang="en-US" dirty="0"/>
              <a:t>Scope Limitations</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5922254" y="2469514"/>
            <a:ext cx="5429886" cy="629353"/>
          </a:xfrm>
        </p:spPr>
        <p:txBody>
          <a:bodyPr vert="horz" lIns="91440" tIns="45720" rIns="91440" bIns="45720" rtlCol="0" anchor="t">
            <a:normAutofit fontScale="85000" lnSpcReduction="10000"/>
          </a:bodyPr>
          <a:lstStyle/>
          <a:p>
            <a:r>
              <a:rPr lang="en-US" dirty="0"/>
              <a:t>The platform will not offer in-depth, lengthy courses or certifications</a:t>
            </a:r>
          </a:p>
        </p:txBody>
      </p:sp>
      <p:sp>
        <p:nvSpPr>
          <p:cNvPr id="24" name="Text Placeholder 23">
            <a:extLst>
              <a:ext uri="{FF2B5EF4-FFF2-40B4-BE49-F238E27FC236}">
                <a16:creationId xmlns:a16="http://schemas.microsoft.com/office/drawing/2014/main" id="{319E41BC-4F05-4804-843A-E1846794FBF9}"/>
              </a:ext>
            </a:extLst>
          </p:cNvPr>
          <p:cNvSpPr>
            <a:spLocks noGrp="1"/>
          </p:cNvSpPr>
          <p:nvPr>
            <p:ph type="body" sz="quarter" idx="23"/>
          </p:nvPr>
        </p:nvSpPr>
        <p:spPr>
          <a:xfrm>
            <a:off x="5922254" y="3569311"/>
            <a:ext cx="5429886" cy="685189"/>
          </a:xfrm>
        </p:spPr>
        <p:txBody>
          <a:bodyPr>
            <a:normAutofit fontScale="85000" lnSpcReduction="10000"/>
          </a:bodyPr>
          <a:lstStyle/>
          <a:p>
            <a:r>
              <a:rPr lang="en-US" dirty="0"/>
              <a:t>No individual tutoring or specialized mentor programs at launch.</a:t>
            </a:r>
          </a:p>
        </p:txBody>
      </p:sp>
      <p:sp>
        <p:nvSpPr>
          <p:cNvPr id="26" name="Text Placeholder 25">
            <a:extLst>
              <a:ext uri="{FF2B5EF4-FFF2-40B4-BE49-F238E27FC236}">
                <a16:creationId xmlns:a16="http://schemas.microsoft.com/office/drawing/2014/main" id="{0FD0A14C-4421-4979-AF8C-F7E649A88162}"/>
              </a:ext>
            </a:extLst>
          </p:cNvPr>
          <p:cNvSpPr>
            <a:spLocks noGrp="1"/>
          </p:cNvSpPr>
          <p:nvPr>
            <p:ph type="body" sz="quarter" idx="25"/>
          </p:nvPr>
        </p:nvSpPr>
        <p:spPr>
          <a:xfrm>
            <a:off x="5922254" y="4669107"/>
            <a:ext cx="5482346" cy="629353"/>
          </a:xfrm>
        </p:spPr>
        <p:txBody>
          <a:bodyPr>
            <a:normAutofit fontScale="77500" lnSpcReduction="20000"/>
          </a:bodyPr>
          <a:lstStyle/>
          <a:p>
            <a:r>
              <a:rPr lang="en-US" dirty="0"/>
              <a:t>Initially limited to short, skill-focused content without offering extensive career paths or academic recognition.</a:t>
            </a:r>
          </a:p>
        </p:txBody>
      </p:sp>
    </p:spTree>
    <p:extLst>
      <p:ext uri="{BB962C8B-B14F-4D97-AF65-F5344CB8AC3E}">
        <p14:creationId xmlns:p14="http://schemas.microsoft.com/office/powerpoint/2010/main" val="1472106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4" y="1671639"/>
            <a:ext cx="5349875" cy="1204912"/>
          </a:xfrm>
        </p:spPr>
        <p:txBody>
          <a:bodyPr/>
          <a:lstStyle/>
          <a:p>
            <a:r>
              <a:rPr lang="en-US" dirty="0"/>
              <a:t>Why </a:t>
            </a:r>
            <a:r>
              <a:rPr lang="en-US" dirty="0" err="1"/>
              <a:t>skillforge</a:t>
            </a:r>
            <a:r>
              <a:rPr lang="en-US" dirty="0"/>
              <a:t> should be</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4" y="3660774"/>
            <a:ext cx="5292725" cy="1525588"/>
          </a:xfrm>
        </p:spPr>
        <p:txBody>
          <a:bodyPr vert="horz" lIns="91440" tIns="45720" rIns="91440" bIns="45720" rtlCol="0" anchor="t">
            <a:normAutofit/>
          </a:bodyPr>
          <a:lstStyle/>
          <a:p>
            <a:pPr marL="0" indent="0" algn="l" rtl="0" eaLnBrk="1" latinLnBrk="0" hangingPunct="1">
              <a:spcBef>
                <a:spcPts val="1000"/>
              </a:spcBef>
              <a:spcAft>
                <a:spcPts val="0"/>
              </a:spcAft>
            </a:pPr>
            <a:r>
              <a:rPr lang="en-US" sz="1800" kern="1200" spc="50" baseline="0" dirty="0">
                <a:solidFill>
                  <a:srgbClr val="404040"/>
                </a:solidFill>
                <a:effectLst/>
                <a:latin typeface="Tenorite" panose="00000500000000000000" pitchFamily="2" charset="0"/>
                <a:ea typeface="+mn-ea"/>
                <a:cs typeface="+mn-cs"/>
              </a:rPr>
              <a:t>In modern society, there is a demand to learn different skills quickly. Our project aims to provide people with short and clear materials that will help them quickly learn new skills that they can immediately put into practice.</a:t>
            </a:r>
            <a:endParaRPr lang="uk-UA" dirty="0">
              <a:effectLst/>
            </a:endParaRPr>
          </a:p>
        </p:txBody>
      </p:sp>
    </p:spTree>
    <p:extLst>
      <p:ext uri="{BB962C8B-B14F-4D97-AF65-F5344CB8AC3E}">
        <p14:creationId xmlns:p14="http://schemas.microsoft.com/office/powerpoint/2010/main" val="134637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936850-7B61-77D0-5189-465CEBCE012B}"/>
              </a:ext>
            </a:extLst>
          </p:cNvPr>
          <p:cNvSpPr>
            <a:spLocks noGrp="1"/>
          </p:cNvSpPr>
          <p:nvPr>
            <p:ph type="title"/>
          </p:nvPr>
        </p:nvSpPr>
        <p:spPr>
          <a:xfrm>
            <a:off x="1333499" y="1020445"/>
            <a:ext cx="3171825" cy="490855"/>
          </a:xfrm>
        </p:spPr>
        <p:txBody>
          <a:bodyPr/>
          <a:lstStyle/>
          <a:p>
            <a:r>
              <a:rPr lang="en-US" dirty="0"/>
              <a:t>User Persona 1 </a:t>
            </a:r>
            <a:endParaRPr lang="uk-UA" dirty="0"/>
          </a:p>
        </p:txBody>
      </p:sp>
      <p:pic>
        <p:nvPicPr>
          <p:cNvPr id="8" name="Місце для вмісту 7" descr="Зображення, що містить особа, у приміщенні, Обличчя людини, ноутбук&#10;&#10;Автоматично згенерований опис">
            <a:extLst>
              <a:ext uri="{FF2B5EF4-FFF2-40B4-BE49-F238E27FC236}">
                <a16:creationId xmlns:a16="http://schemas.microsoft.com/office/drawing/2014/main" id="{A89D3FDA-9E1C-72E1-AE17-CDBF6ABBEBD5}"/>
              </a:ext>
            </a:extLst>
          </p:cNvPr>
          <p:cNvPicPr>
            <a:picLocks noGrp="1" noChangeAspect="1"/>
          </p:cNvPicPr>
          <p:nvPr>
            <p:ph idx="1"/>
          </p:nvPr>
        </p:nvPicPr>
        <p:blipFill>
          <a:blip r:embed="rId2"/>
          <a:stretch>
            <a:fillRect/>
          </a:stretch>
        </p:blipFill>
        <p:spPr>
          <a:xfrm>
            <a:off x="815181" y="1743075"/>
            <a:ext cx="4352925" cy="4352925"/>
          </a:xfrm>
        </p:spPr>
      </p:pic>
      <p:sp>
        <p:nvSpPr>
          <p:cNvPr id="9" name="TextBox 8">
            <a:extLst>
              <a:ext uri="{FF2B5EF4-FFF2-40B4-BE49-F238E27FC236}">
                <a16:creationId xmlns:a16="http://schemas.microsoft.com/office/drawing/2014/main" id="{A8434F2B-4575-5AB1-A093-63C5C874F60B}"/>
              </a:ext>
            </a:extLst>
          </p:cNvPr>
          <p:cNvSpPr txBox="1"/>
          <p:nvPr/>
        </p:nvSpPr>
        <p:spPr>
          <a:xfrm>
            <a:off x="6096000" y="1460500"/>
            <a:ext cx="4762501" cy="3785652"/>
          </a:xfrm>
          <a:prstGeom prst="rect">
            <a:avLst/>
          </a:prstGeom>
          <a:noFill/>
        </p:spPr>
        <p:txBody>
          <a:bodyPr wrap="square" rtlCol="0">
            <a:spAutoFit/>
          </a:bodyPr>
          <a:lstStyle/>
          <a:p>
            <a:r>
              <a:rPr lang="en-US" sz="2000" dirty="0"/>
              <a:t>Pavel(Student)</a:t>
            </a:r>
          </a:p>
          <a:p>
            <a:r>
              <a:rPr lang="en-US" sz="2000" dirty="0"/>
              <a:t>Who he is: A student/early-career professional, aged 18–25.</a:t>
            </a:r>
          </a:p>
          <a:p>
            <a:r>
              <a:rPr lang="en-US" sz="2000" dirty="0"/>
              <a:t>Problem: Lacks time for lengthy courses; wants to quickly acquire skills to stand out among competitors.</a:t>
            </a:r>
          </a:p>
          <a:p>
            <a:r>
              <a:rPr lang="en-US" sz="2000" dirty="0"/>
              <a:t>Goal: Quickly learn the basics (e.g., using Canva, understanding Python fundamentals).</a:t>
            </a:r>
          </a:p>
          <a:p>
            <a:r>
              <a:rPr lang="en-US" sz="2000" dirty="0"/>
              <a:t>How </a:t>
            </a:r>
            <a:r>
              <a:rPr lang="en-US" sz="2000" dirty="0" err="1"/>
              <a:t>SkillForge</a:t>
            </a:r>
            <a:r>
              <a:rPr lang="en-US" sz="2000" dirty="0"/>
              <a:t> helps him: Provides access to short, practical lessons that can be completed during a lunch break.</a:t>
            </a:r>
          </a:p>
        </p:txBody>
      </p:sp>
    </p:spTree>
    <p:extLst>
      <p:ext uri="{BB962C8B-B14F-4D97-AF65-F5344CB8AC3E}">
        <p14:creationId xmlns:p14="http://schemas.microsoft.com/office/powerpoint/2010/main" val="2211642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DD8671-FF6B-A71A-9C8A-8CFE3796A20B}"/>
              </a:ext>
            </a:extLst>
          </p:cNvPr>
          <p:cNvSpPr>
            <a:spLocks noGrp="1"/>
          </p:cNvSpPr>
          <p:nvPr>
            <p:ph type="title"/>
          </p:nvPr>
        </p:nvSpPr>
        <p:spPr>
          <a:xfrm>
            <a:off x="7658974" y="836295"/>
            <a:ext cx="3171825" cy="548005"/>
          </a:xfrm>
        </p:spPr>
        <p:txBody>
          <a:bodyPr/>
          <a:lstStyle/>
          <a:p>
            <a:r>
              <a:rPr lang="en-US" dirty="0"/>
              <a:t>User Persona 2</a:t>
            </a:r>
            <a:endParaRPr lang="uk-UA" dirty="0"/>
          </a:p>
        </p:txBody>
      </p:sp>
      <p:pic>
        <p:nvPicPr>
          <p:cNvPr id="8" name="Місце для вмісту 7">
            <a:extLst>
              <a:ext uri="{FF2B5EF4-FFF2-40B4-BE49-F238E27FC236}">
                <a16:creationId xmlns:a16="http://schemas.microsoft.com/office/drawing/2014/main" id="{4DF3EB86-B4E3-57BD-9AC9-BF09F01547F1}"/>
              </a:ext>
            </a:extLst>
          </p:cNvPr>
          <p:cNvPicPr>
            <a:picLocks noGrp="1" noChangeAspect="1"/>
          </p:cNvPicPr>
          <p:nvPr>
            <p:ph idx="1"/>
          </p:nvPr>
        </p:nvPicPr>
        <p:blipFill>
          <a:blip r:embed="rId2"/>
          <a:stretch>
            <a:fillRect/>
          </a:stretch>
        </p:blipFill>
        <p:spPr>
          <a:xfrm>
            <a:off x="6907434" y="1689698"/>
            <a:ext cx="4674907" cy="4674907"/>
          </a:xfrm>
        </p:spPr>
      </p:pic>
      <p:sp>
        <p:nvSpPr>
          <p:cNvPr id="9" name="TextBox 8">
            <a:extLst>
              <a:ext uri="{FF2B5EF4-FFF2-40B4-BE49-F238E27FC236}">
                <a16:creationId xmlns:a16="http://schemas.microsoft.com/office/drawing/2014/main" id="{EDA84D9A-F1B1-C0F8-A10F-837138281BFF}"/>
              </a:ext>
            </a:extLst>
          </p:cNvPr>
          <p:cNvSpPr txBox="1"/>
          <p:nvPr/>
        </p:nvSpPr>
        <p:spPr>
          <a:xfrm>
            <a:off x="615950" y="1289050"/>
            <a:ext cx="5384800" cy="4031873"/>
          </a:xfrm>
          <a:prstGeom prst="rect">
            <a:avLst/>
          </a:prstGeom>
          <a:noFill/>
        </p:spPr>
        <p:txBody>
          <a:bodyPr wrap="square" rtlCol="0">
            <a:spAutoFit/>
          </a:bodyPr>
          <a:lstStyle/>
          <a:p>
            <a:r>
              <a:rPr lang="en-US" sz="2000" dirty="0"/>
              <a:t>Stanislav (Teacher)</a:t>
            </a:r>
          </a:p>
          <a:p>
            <a:r>
              <a:rPr lang="en-US" sz="2000" dirty="0"/>
              <a:t>Who he is: An expert in IT/design/marketing, aged 30–40.</a:t>
            </a:r>
          </a:p>
          <a:p>
            <a:r>
              <a:rPr lang="en-US" sz="2000" dirty="0"/>
              <a:t>Problem: Wants to share knowledge but is tired of delivering hour-long lectures.</a:t>
            </a:r>
          </a:p>
          <a:p>
            <a:r>
              <a:rPr lang="en-US" sz="2000" dirty="0"/>
              <a:t>Goal: Create short, focused lessons that deliver immediate practical results.</a:t>
            </a:r>
          </a:p>
          <a:p>
            <a:r>
              <a:rPr lang="en-US" sz="2000" dirty="0"/>
              <a:t>How </a:t>
            </a:r>
            <a:r>
              <a:rPr lang="en-US" sz="2000" dirty="0" err="1"/>
              <a:t>SkillForge</a:t>
            </a:r>
            <a:r>
              <a:rPr lang="en-US" sz="2000" dirty="0"/>
              <a:t> helps him: Offers a simple system for creating </a:t>
            </a:r>
            <a:r>
              <a:rPr lang="en-US" sz="2000" dirty="0" err="1"/>
              <a:t>microcourses</a:t>
            </a:r>
            <a:r>
              <a:rPr lang="en-US" sz="2000" dirty="0"/>
              <a:t> and a way to track students' success.</a:t>
            </a:r>
          </a:p>
          <a:p>
            <a:r>
              <a:rPr lang="en-US" sz="2000" dirty="0"/>
              <a:t>Use Cases for the </a:t>
            </a:r>
            <a:r>
              <a:rPr lang="en-US" sz="2000" dirty="0" err="1"/>
              <a:t>SkillForge</a:t>
            </a:r>
            <a:r>
              <a:rPr lang="en-US" sz="2000" dirty="0"/>
              <a:t> Platform</a:t>
            </a:r>
          </a:p>
          <a:p>
            <a:endParaRPr lang="en-US" dirty="0"/>
          </a:p>
          <a:p>
            <a:endParaRPr lang="uk-UA" dirty="0"/>
          </a:p>
        </p:txBody>
      </p:sp>
    </p:spTree>
    <p:extLst>
      <p:ext uri="{BB962C8B-B14F-4D97-AF65-F5344CB8AC3E}">
        <p14:creationId xmlns:p14="http://schemas.microsoft.com/office/powerpoint/2010/main" val="1463911635"/>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6E94D4DF-24E6-4758-8701-2C20AC2BF2DD}" vid="{D9C778EE-A573-4D68-89BA-A3DB5F810E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1845F9-C5F4-4AA5-BA9E-EC2182E9148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5BFCE94-6EC9-4D8E-89B6-C22DE7AD70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8B084D-D430-4822-B3CB-DEADB2E7A5F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775</Words>
  <Application>Microsoft Office PowerPoint</Application>
  <PresentationFormat>Широкий екран</PresentationFormat>
  <Paragraphs>91</Paragraphs>
  <Slides>12</Slides>
  <Notes>0</Notes>
  <HiddenSlides>0</HiddenSlides>
  <MMClips>0</MMClips>
  <ScaleCrop>false</ScaleCrop>
  <HeadingPairs>
    <vt:vector size="6" baseType="variant">
      <vt:variant>
        <vt:lpstr>Використані шрифти</vt:lpstr>
      </vt:variant>
      <vt:variant>
        <vt:i4>3</vt:i4>
      </vt:variant>
      <vt:variant>
        <vt:lpstr>Тема</vt:lpstr>
      </vt:variant>
      <vt:variant>
        <vt:i4>1</vt:i4>
      </vt:variant>
      <vt:variant>
        <vt:lpstr>Заголовки слайдів</vt:lpstr>
      </vt:variant>
      <vt:variant>
        <vt:i4>12</vt:i4>
      </vt:variant>
    </vt:vector>
  </HeadingPairs>
  <TitlesOfParts>
    <vt:vector size="16" baseType="lpstr">
      <vt:lpstr>Arial</vt:lpstr>
      <vt:lpstr>Calibri</vt:lpstr>
      <vt:lpstr>Tenorite</vt:lpstr>
      <vt:lpstr>Monoline</vt:lpstr>
      <vt:lpstr>Skillforge</vt:lpstr>
      <vt:lpstr>The aim</vt:lpstr>
      <vt:lpstr>PRODUCT OVERVIEW</vt:lpstr>
      <vt:lpstr>scope</vt:lpstr>
      <vt:lpstr>NON-goals</vt:lpstr>
      <vt:lpstr>Scope Limitations</vt:lpstr>
      <vt:lpstr>Why skillforge should be</vt:lpstr>
      <vt:lpstr>User Persona 1 </vt:lpstr>
      <vt:lpstr>User Persona 2</vt:lpstr>
      <vt:lpstr>Use cases</vt:lpstr>
      <vt:lpstr>Functional and non-functional requirements</vt:lpstr>
      <vt:lpstr>Functional and non-functional requirements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2023-07-24T01:11:48Z</dcterms:created>
  <dcterms:modified xsi:type="dcterms:W3CDTF">2024-12-03T19:38:41Z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